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9"/>
  </p:notesMasterIdLst>
  <p:sldIdLst>
    <p:sldId id="256" r:id="rId2"/>
    <p:sldId id="257" r:id="rId3"/>
    <p:sldId id="258" r:id="rId4"/>
    <p:sldId id="271" r:id="rId5"/>
    <p:sldId id="259" r:id="rId6"/>
    <p:sldId id="261" r:id="rId7"/>
    <p:sldId id="264" r:id="rId8"/>
    <p:sldId id="270" r:id="rId9"/>
    <p:sldId id="281" r:id="rId10"/>
    <p:sldId id="274" r:id="rId11"/>
    <p:sldId id="285" r:id="rId12"/>
    <p:sldId id="273" r:id="rId13"/>
    <p:sldId id="275" r:id="rId14"/>
    <p:sldId id="284" r:id="rId15"/>
    <p:sldId id="276" r:id="rId16"/>
    <p:sldId id="277" r:id="rId17"/>
    <p:sldId id="278" r:id="rId18"/>
    <p:sldId id="286" r:id="rId19"/>
    <p:sldId id="300" r:id="rId20"/>
    <p:sldId id="279" r:id="rId21"/>
    <p:sldId id="282" r:id="rId22"/>
    <p:sldId id="280" r:id="rId23"/>
    <p:sldId id="283" r:id="rId24"/>
    <p:sldId id="302" r:id="rId25"/>
    <p:sldId id="307" r:id="rId26"/>
    <p:sldId id="287" r:id="rId27"/>
    <p:sldId id="294" r:id="rId28"/>
    <p:sldId id="301" r:id="rId29"/>
    <p:sldId id="346" r:id="rId30"/>
    <p:sldId id="296" r:id="rId31"/>
    <p:sldId id="345" r:id="rId32"/>
    <p:sldId id="311" r:id="rId33"/>
    <p:sldId id="312" r:id="rId34"/>
    <p:sldId id="308" r:id="rId35"/>
    <p:sldId id="309" r:id="rId36"/>
    <p:sldId id="322" r:id="rId37"/>
    <p:sldId id="324" r:id="rId38"/>
    <p:sldId id="325" r:id="rId39"/>
    <p:sldId id="326" r:id="rId40"/>
    <p:sldId id="327" r:id="rId41"/>
    <p:sldId id="328" r:id="rId42"/>
    <p:sldId id="323" r:id="rId43"/>
    <p:sldId id="347" r:id="rId44"/>
    <p:sldId id="329" r:id="rId45"/>
    <p:sldId id="342" r:id="rId46"/>
    <p:sldId id="338" r:id="rId47"/>
    <p:sldId id="333" r:id="rId48"/>
    <p:sldId id="330" r:id="rId49"/>
    <p:sldId id="331" r:id="rId50"/>
    <p:sldId id="344" r:id="rId51"/>
    <p:sldId id="339" r:id="rId52"/>
    <p:sldId id="313" r:id="rId53"/>
    <p:sldId id="314" r:id="rId54"/>
    <p:sldId id="315" r:id="rId55"/>
    <p:sldId id="317" r:id="rId56"/>
    <p:sldId id="336" r:id="rId57"/>
    <p:sldId id="33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88299"/>
  </p:normalViewPr>
  <p:slideViewPr>
    <p:cSldViewPr snapToGrid="0" snapToObjects="1">
      <p:cViewPr varScale="1">
        <p:scale>
          <a:sx n="112" d="100"/>
          <a:sy n="112" d="100"/>
        </p:scale>
        <p:origin x="1424" y="192"/>
      </p:cViewPr>
      <p:guideLst/>
    </p:cSldViewPr>
  </p:slideViewPr>
  <p:outlineViewPr>
    <p:cViewPr>
      <p:scale>
        <a:sx n="33" d="100"/>
        <a:sy n="33" d="100"/>
      </p:scale>
      <p:origin x="0" y="-1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330B-6FA7-2D4F-A963-871D3C1944CA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976C-40A6-4941-B9EB-1F5F2DBE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3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0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6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5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0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2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0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81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5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9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4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8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0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2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5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4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9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60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jpeg"/><Relationship Id="rId4" Type="http://schemas.openxmlformats.org/officeDocument/2006/relationships/image" Target="../media/image60.png"/><Relationship Id="rId9" Type="http://schemas.openxmlformats.org/officeDocument/2006/relationships/hyperlink" Target="https://nilearn.github.io/_static/nilearn-logo.pn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Model-based functional Magnetic Resonance Imaging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Steven </a:t>
            </a:r>
            <a:r>
              <a:rPr lang="en-US" dirty="0" err="1"/>
              <a:t>Miletić</a:t>
            </a:r>
            <a:endParaRPr lang="en-US" dirty="0"/>
          </a:p>
          <a:p>
            <a:r>
              <a:rPr lang="en-US" dirty="0"/>
              <a:t>Model-based Neuroscience Summer School</a:t>
            </a:r>
          </a:p>
          <a:p>
            <a:r>
              <a:rPr lang="en-US" dirty="0"/>
              <a:t>Amsterdam</a:t>
            </a:r>
            <a:r>
              <a:rPr lang="en-US"/>
              <a:t>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0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4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808094-A53A-1249-910B-1C032D3349D5}"/>
              </a:ext>
            </a:extLst>
          </p:cNvPr>
          <p:cNvGrpSpPr/>
          <p:nvPr/>
        </p:nvGrpSpPr>
        <p:grpSpPr>
          <a:xfrm>
            <a:off x="4233673" y="2395728"/>
            <a:ext cx="7726679" cy="923330"/>
            <a:chOff x="4215385" y="2386584"/>
            <a:chExt cx="7726679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01178-C963-2046-9D57-7E9A92D4569A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56E428-812A-9B4C-AAB3-34C84F887A93}"/>
                </a:ext>
              </a:extLst>
            </p:cNvPr>
            <p:cNvSpPr/>
            <p:nvPr/>
          </p:nvSpPr>
          <p:spPr>
            <a:xfrm>
              <a:off x="4602480" y="2570803"/>
              <a:ext cx="73395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Dealing with “imperfections” of the scanner:</a:t>
              </a:r>
            </a:p>
            <a:p>
              <a:r>
                <a:rPr lang="en-US" dirty="0"/>
                <a:t>Different parts of the data are acquired at different time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69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1CCD8-B02E-464B-A32B-186012A7C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50621"/>
          <a:stretch/>
        </p:blipFill>
        <p:spPr>
          <a:xfrm>
            <a:off x="5790478" y="5028311"/>
            <a:ext cx="6133376" cy="17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22AF7-F27C-C049-9A8C-DA572616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16" y="1393541"/>
            <a:ext cx="6286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1B0E4-97E2-E04D-91C3-51F362B5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83" y="3562127"/>
            <a:ext cx="1941606" cy="195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DF953-C6BF-7A4E-9F13-E856EA91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36" y="3856360"/>
            <a:ext cx="1941606" cy="1959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137E8-FCCD-B64A-A537-4EF22E9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5" y="4150592"/>
            <a:ext cx="1941606" cy="195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49087-38D9-4044-B338-A74823F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21" y="4526634"/>
            <a:ext cx="1941606" cy="19597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904E5-9A65-3947-8B70-17EA5C734CB2}"/>
              </a:ext>
            </a:extLst>
          </p:cNvPr>
          <p:cNvSpPr/>
          <p:nvPr/>
        </p:nvSpPr>
        <p:spPr>
          <a:xfrm>
            <a:off x="9578948" y="3388591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E08916-F728-0E4A-ACF6-260710435893}"/>
              </a:ext>
            </a:extLst>
          </p:cNvPr>
          <p:cNvSpPr/>
          <p:nvPr/>
        </p:nvSpPr>
        <p:spPr>
          <a:xfrm>
            <a:off x="9758243" y="5141477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5D8FD-5BCE-D54F-A4C2-C3233FC118A3}"/>
              </a:ext>
            </a:extLst>
          </p:cNvPr>
          <p:cNvSpPr/>
          <p:nvPr/>
        </p:nvSpPr>
        <p:spPr>
          <a:xfrm>
            <a:off x="9623769" y="5141477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7DE4D-6689-2E40-BEC0-6A6EA79FF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23" y="452961"/>
            <a:ext cx="4699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F2ECD-1C06-F64C-8EC9-E130DE36479B}"/>
              </a:ext>
            </a:extLst>
          </p:cNvPr>
          <p:cNvGrpSpPr/>
          <p:nvPr/>
        </p:nvGrpSpPr>
        <p:grpSpPr>
          <a:xfrm>
            <a:off x="4261105" y="3227328"/>
            <a:ext cx="7772399" cy="923330"/>
            <a:chOff x="4215385" y="2386584"/>
            <a:chExt cx="7772399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63C27-31DE-5543-B3C3-E5C1614716E1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FC844D-C9E9-1346-917E-2BC3583C7642}"/>
                </a:ext>
              </a:extLst>
            </p:cNvPr>
            <p:cNvSpPr/>
            <p:nvPr/>
          </p:nvSpPr>
          <p:spPr>
            <a:xfrm>
              <a:off x="4648200" y="2735395"/>
              <a:ext cx="7339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Ability to compare different individuals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497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CC674-ED5A-B042-9BEA-3697CB89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8" y="2567337"/>
            <a:ext cx="1941606" cy="195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E3168-330A-2F40-B67E-862AAC94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71" y="2861570"/>
            <a:ext cx="1941606" cy="1959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18C47-ED62-FF4C-8632-F3D69923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0" y="3155802"/>
            <a:ext cx="1941606" cy="195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91070-E327-254E-B9CC-01C3DE83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56" y="3531844"/>
            <a:ext cx="1941606" cy="1959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CF9FE-3C26-4F48-B6F8-9B89987A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690" y="2796674"/>
            <a:ext cx="2605921" cy="234203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08706F2-F79E-274C-B095-6149796868E0}"/>
              </a:ext>
            </a:extLst>
          </p:cNvPr>
          <p:cNvSpPr/>
          <p:nvPr/>
        </p:nvSpPr>
        <p:spPr>
          <a:xfrm>
            <a:off x="8302312" y="3715576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1998C-8450-514B-A3AC-EC75F9C5772D}"/>
              </a:ext>
            </a:extLst>
          </p:cNvPr>
          <p:cNvSpPr txBox="1"/>
          <p:nvPr/>
        </p:nvSpPr>
        <p:spPr>
          <a:xfrm>
            <a:off x="5348472" y="5500665"/>
            <a:ext cx="27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run (~3mm)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683BB-8874-B648-BA9B-013165EA63C9}"/>
              </a:ext>
            </a:extLst>
          </p:cNvPr>
          <p:cNvSpPr txBox="1"/>
          <p:nvPr/>
        </p:nvSpPr>
        <p:spPr>
          <a:xfrm>
            <a:off x="9247657" y="5298677"/>
            <a:ext cx="31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data (~1mm)</a:t>
            </a:r>
          </a:p>
        </p:txBody>
      </p:sp>
    </p:spTree>
    <p:extLst>
      <p:ext uri="{BB962C8B-B14F-4D97-AF65-F5344CB8AC3E}">
        <p14:creationId xmlns:p14="http://schemas.microsoft.com/office/powerpoint/2010/main" val="383941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9A989-5E1B-A74C-8155-C3CD9F3C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12" y="888741"/>
            <a:ext cx="1941606" cy="1959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21A4-0BA6-DA4E-A80B-C80F8FD9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65" y="1182974"/>
            <a:ext cx="1941606" cy="1959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38FC-B983-9F44-857E-9D018B8F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04" y="1477206"/>
            <a:ext cx="1941606" cy="1959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5DA39-7708-414B-BF93-739E316D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0" y="1853248"/>
            <a:ext cx="1941606" cy="1959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492CE-8342-4541-A47E-2699E846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362" y="1317274"/>
            <a:ext cx="2605921" cy="234203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26ECBE03-B687-374D-A4A7-7538F8B45658}"/>
              </a:ext>
            </a:extLst>
          </p:cNvPr>
          <p:cNvSpPr/>
          <p:nvPr/>
        </p:nvSpPr>
        <p:spPr>
          <a:xfrm>
            <a:off x="8293706" y="2036980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7A3D522-AAE9-C746-99D2-4346F3528A06}"/>
              </a:ext>
            </a:extLst>
          </p:cNvPr>
          <p:cNvSpPr/>
          <p:nvPr/>
        </p:nvSpPr>
        <p:spPr>
          <a:xfrm rot="2468475">
            <a:off x="8252592" y="3946691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4C06264-FA67-6245-8E42-A80B7B0E3BFD}"/>
              </a:ext>
            </a:extLst>
          </p:cNvPr>
          <p:cNvSpPr/>
          <p:nvPr/>
        </p:nvSpPr>
        <p:spPr>
          <a:xfrm rot="5400000">
            <a:off x="10107425" y="3925003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604FE8-DEDC-6744-8240-33BC0A980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5" t="13683" r="3326" b="13627"/>
          <a:stretch/>
        </p:blipFill>
        <p:spPr>
          <a:xfrm>
            <a:off x="9746316" y="4642011"/>
            <a:ext cx="1633352" cy="206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37E1F9-2176-B147-AC2B-09572A1F149E}"/>
              </a:ext>
            </a:extLst>
          </p:cNvPr>
          <p:cNvSpPr txBox="1"/>
          <p:nvPr/>
        </p:nvSpPr>
        <p:spPr>
          <a:xfrm>
            <a:off x="7293471" y="6333472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(.5/1/2mm)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E0296-E9A2-9043-ACB7-C23504C8A4E5}"/>
              </a:ext>
            </a:extLst>
          </p:cNvPr>
          <p:cNvSpPr txBox="1"/>
          <p:nvPr/>
        </p:nvSpPr>
        <p:spPr>
          <a:xfrm>
            <a:off x="5497446" y="3847331"/>
            <a:ext cx="27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run (~3mm)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1226B6-AF35-704F-8C87-6355234945F6}"/>
              </a:ext>
            </a:extLst>
          </p:cNvPr>
          <p:cNvSpPr txBox="1"/>
          <p:nvPr/>
        </p:nvSpPr>
        <p:spPr>
          <a:xfrm>
            <a:off x="9424550" y="3865825"/>
            <a:ext cx="31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data (~1mm)</a:t>
            </a:r>
          </a:p>
        </p:txBody>
      </p:sp>
    </p:spTree>
    <p:extLst>
      <p:ext uri="{BB962C8B-B14F-4D97-AF65-F5344CB8AC3E}">
        <p14:creationId xmlns:p14="http://schemas.microsoft.com/office/powerpoint/2010/main" val="134363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Temporal filtering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36C14C-3D63-2846-A672-6247A569A4BC}"/>
              </a:ext>
            </a:extLst>
          </p:cNvPr>
          <p:cNvGrpSpPr/>
          <p:nvPr/>
        </p:nvGrpSpPr>
        <p:grpSpPr>
          <a:xfrm>
            <a:off x="4428746" y="4150658"/>
            <a:ext cx="7726679" cy="923330"/>
            <a:chOff x="4215385" y="2386584"/>
            <a:chExt cx="7726679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A1573B-0B23-874A-8CD7-DAC26D1C5516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2BCC10-9D9F-C14F-A8E2-BE43473E373A}"/>
                </a:ext>
              </a:extLst>
            </p:cNvPr>
            <p:cNvSpPr/>
            <p:nvPr/>
          </p:nvSpPr>
          <p:spPr>
            <a:xfrm>
              <a:off x="4602480" y="2735395"/>
              <a:ext cx="7339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Increasing signal to noise ratio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44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18DE4-93FE-664F-8B04-9E311B2E3739}"/>
              </a:ext>
            </a:extLst>
          </p:cNvPr>
          <p:cNvSpPr txBox="1"/>
          <p:nvPr/>
        </p:nvSpPr>
        <p:spPr>
          <a:xfrm>
            <a:off x="8148293" y="1426779"/>
            <a:ext cx="25613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is present over a spatial extent (e.g., a brain structure)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 is random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Smoothing cancels out noise, while signal remains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89895-9114-E04E-BC2E-82549C279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1" t="6947" r="9922" b="8972"/>
          <a:stretch/>
        </p:blipFill>
        <p:spPr>
          <a:xfrm>
            <a:off x="6342434" y="992062"/>
            <a:ext cx="1566154" cy="51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11D59-4C7A-C04E-B052-B2CAFCEF4FD4}"/>
              </a:ext>
            </a:extLst>
          </p:cNvPr>
          <p:cNvPicPr/>
          <p:nvPr/>
        </p:nvPicPr>
        <p:blipFill rotWithShape="1">
          <a:blip r:embed="rId2"/>
          <a:srcRect l="52843"/>
          <a:stretch/>
        </p:blipFill>
        <p:spPr>
          <a:xfrm>
            <a:off x="6001964" y="3709481"/>
            <a:ext cx="4895435" cy="264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7AE67-6607-FA4C-B2AC-40B1D536D121}"/>
              </a:ext>
            </a:extLst>
          </p:cNvPr>
          <p:cNvPicPr/>
          <p:nvPr/>
        </p:nvPicPr>
        <p:blipFill rotWithShape="1">
          <a:blip r:embed="rId2"/>
          <a:srcRect r="50999"/>
          <a:stretch/>
        </p:blipFill>
        <p:spPr>
          <a:xfrm>
            <a:off x="6001964" y="1063558"/>
            <a:ext cx="5086864" cy="26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Today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09731" cy="4195481"/>
          </a:xfrm>
        </p:spPr>
        <p:txBody>
          <a:bodyPr/>
          <a:lstStyle/>
          <a:p>
            <a:r>
              <a:rPr lang="en-US" dirty="0"/>
              <a:t>Reciprocal relations</a:t>
            </a:r>
          </a:p>
          <a:p>
            <a:pPr lvl="1"/>
            <a:r>
              <a:rPr lang="en-US" dirty="0"/>
              <a:t>How can we use cognitive models to inform fMRI analyses?</a:t>
            </a:r>
          </a:p>
          <a:p>
            <a:r>
              <a:rPr lang="en-US" dirty="0"/>
              <a:t>Pt. 1: Lecture</a:t>
            </a:r>
          </a:p>
          <a:p>
            <a:pPr lvl="1"/>
            <a:r>
              <a:rPr lang="en-US" dirty="0"/>
              <a:t>Introduction to functional magnetic resonance imaging</a:t>
            </a:r>
          </a:p>
          <a:p>
            <a:r>
              <a:rPr lang="en-US" dirty="0"/>
              <a:t>Pt. 2: Tutorial/workshop/practical</a:t>
            </a:r>
          </a:p>
          <a:p>
            <a:pPr lvl="1"/>
            <a:r>
              <a:rPr lang="en-US" dirty="0"/>
              <a:t>Python for model-based fMRI analyses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algn="ctr"/>
            <a:r>
              <a:rPr lang="en-US" dirty="0"/>
              <a:t>Provide an overview of the possibilities, and an idea of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92179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Temporal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A09E1-ECE9-9F49-A2FC-1DA3F2C6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6" r="7234"/>
          <a:stretch/>
        </p:blipFill>
        <p:spPr>
          <a:xfrm>
            <a:off x="5234608" y="2180723"/>
            <a:ext cx="6122506" cy="34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492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6?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(distortion correction, other potential steps)</a:t>
            </a:r>
          </a:p>
          <a:p>
            <a:pPr marL="0" indent="0" algn="ctr">
              <a:buNone/>
            </a:pPr>
            <a:r>
              <a:rPr lang="en-US" sz="2400" dirty="0"/>
              <a:t>Carp (2013): 6912 unique pipelines (</a:t>
            </a:r>
            <a:r>
              <a:rPr lang="en-US" sz="2400" i="1" dirty="0"/>
              <a:t>only</a:t>
            </a:r>
            <a:r>
              <a:rPr lang="en-US" sz="2400" dirty="0"/>
              <a:t> SPM &amp; AFNI)</a:t>
            </a:r>
          </a:p>
          <a:p>
            <a:pPr marL="0" indent="0" algn="ctr">
              <a:buNone/>
            </a:pPr>
            <a:r>
              <a:rPr lang="en-US" sz="1800" dirty="0"/>
              <a:t>(see also </a:t>
            </a:r>
            <a:r>
              <a:rPr lang="en-US" sz="1800" dirty="0" err="1"/>
              <a:t>Botvinik-Nezer</a:t>
            </a:r>
            <a:r>
              <a:rPr lang="en-US" sz="1800" dirty="0"/>
              <a:t> et al, 2020)</a:t>
            </a:r>
          </a:p>
          <a:p>
            <a:pPr marL="0" indent="0" algn="ctr">
              <a:buNone/>
            </a:pPr>
            <a:r>
              <a:rPr lang="en-US" sz="2400" dirty="0"/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2247632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Towards standardization of (f)MRI processing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fmriprep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“Out of the box” preprocessing pipeline, sets preprocessing settings based on type of data provided</a:t>
            </a:r>
          </a:p>
          <a:p>
            <a:pPr lvl="1">
              <a:buFontTx/>
              <a:buChar char="-"/>
            </a:pPr>
            <a:r>
              <a:rPr lang="en-US" dirty="0"/>
              <a:t>Good place to start</a:t>
            </a:r>
          </a:p>
          <a:p>
            <a:pPr lvl="1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fmriprep.readthedocs.io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385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fmriprep</a:t>
            </a:r>
            <a:endParaRPr lang="en-US" dirty="0"/>
          </a:p>
        </p:txBody>
      </p:sp>
      <p:pic>
        <p:nvPicPr>
          <p:cNvPr id="5" name="Picture 2" descr="https://raw.githubusercontent.com/oesteban/fmriprep/38a63e9504ab67812b63813c5fe9af882109408e/docs/_static/fmriprep-workflow-all.png">
            <a:extLst>
              <a:ext uri="{FF2B5EF4-FFF2-40B4-BE49-F238E27FC236}">
                <a16:creationId xmlns:a16="http://schemas.microsoft.com/office/drawing/2014/main" id="{8E274F56-EDF8-6C44-9E19-17E95087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88" y="1915357"/>
            <a:ext cx="6940296" cy="494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1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6269066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it yourself: </a:t>
            </a:r>
            <a:r>
              <a:rPr lang="en-US" dirty="0" err="1"/>
              <a:t>Nipype</a:t>
            </a:r>
            <a:r>
              <a:rPr lang="en-US" dirty="0"/>
              <a:t> (practical today)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EE685-D6E9-CA48-9429-2DC0E1AD2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812"/>
            <a:ext cx="12192000" cy="42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7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b="1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72498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we do a very simple experiment…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AF5FF-FFAE-F346-8767-83F64DD67CD8}"/>
              </a:ext>
            </a:extLst>
          </p:cNvPr>
          <p:cNvSpPr txBox="1"/>
          <p:nvPr/>
        </p:nvSpPr>
        <p:spPr>
          <a:xfrm>
            <a:off x="5513954" y="6472556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picture of a house is shown at 10s, 40s, and 70s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DAE3C-2645-EA40-AF9A-4FCB7E694B4A}"/>
              </a:ext>
            </a:extLst>
          </p:cNvPr>
          <p:cNvGrpSpPr/>
          <p:nvPr/>
        </p:nvGrpSpPr>
        <p:grpSpPr>
          <a:xfrm>
            <a:off x="1103312" y="2589098"/>
            <a:ext cx="6473145" cy="2698279"/>
            <a:chOff x="792479" y="2616156"/>
            <a:chExt cx="7173323" cy="29901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E25F2D-AE6A-0144-9134-C7EF9764F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79" y="2616156"/>
              <a:ext cx="7173323" cy="299014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</p:pic>
        <p:pic>
          <p:nvPicPr>
            <p:cNvPr id="9" name="Picture 2" descr="Image result for house drawing">
              <a:extLst>
                <a:ext uri="{FF2B5EF4-FFF2-40B4-BE49-F238E27FC236}">
                  <a16:creationId xmlns:a16="http://schemas.microsoft.com/office/drawing/2014/main" id="{19460BBA-D2E5-BE46-8499-B4C9DCCB0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435" y="3204249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ouse drawing">
              <a:extLst>
                <a:ext uri="{FF2B5EF4-FFF2-40B4-BE49-F238E27FC236}">
                  <a16:creationId xmlns:a16="http://schemas.microsoft.com/office/drawing/2014/main" id="{E915C054-2CA5-454D-AD62-EFB22BC90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560" y="3204249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house drawing">
              <a:extLst>
                <a:ext uri="{FF2B5EF4-FFF2-40B4-BE49-F238E27FC236}">
                  <a16:creationId xmlns:a16="http://schemas.microsoft.com/office/drawing/2014/main" id="{6A2BB49C-6B85-0546-A544-6AB34726D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475" y="3232877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house drawing">
              <a:extLst>
                <a:ext uri="{FF2B5EF4-FFF2-40B4-BE49-F238E27FC236}">
                  <a16:creationId xmlns:a16="http://schemas.microsoft.com/office/drawing/2014/main" id="{E391E653-88A9-6F4B-B83D-A97B9F687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387" y="3232877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0C6564-E2FC-4349-BFBA-3FD605DE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" t="1108" r="31715" b="51442"/>
          <a:stretch/>
        </p:blipFill>
        <p:spPr>
          <a:xfrm>
            <a:off x="4789609" y="4923044"/>
            <a:ext cx="7238253" cy="146784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1D23E-2CD1-AC43-A237-155CAF597159}"/>
              </a:ext>
            </a:extLst>
          </p:cNvPr>
          <p:cNvSpPr txBox="1"/>
          <p:nvPr/>
        </p:nvSpPr>
        <p:spPr>
          <a:xfrm>
            <a:off x="2356523" y="3683899"/>
            <a:ext cx="674061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30 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086F1-46B5-0C48-BC9D-3506F98AE083}"/>
              </a:ext>
            </a:extLst>
          </p:cNvPr>
          <p:cNvSpPr txBox="1"/>
          <p:nvPr/>
        </p:nvSpPr>
        <p:spPr>
          <a:xfrm>
            <a:off x="4115548" y="3692608"/>
            <a:ext cx="674061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30 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2C994-3916-E64C-98AF-33E7D79E2DB5}"/>
              </a:ext>
            </a:extLst>
          </p:cNvPr>
          <p:cNvSpPr txBox="1"/>
          <p:nvPr/>
        </p:nvSpPr>
        <p:spPr>
          <a:xfrm>
            <a:off x="7978103" y="3177082"/>
            <a:ext cx="388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“Which brain areas respond to the presentation of this picture?”</a:t>
            </a:r>
          </a:p>
        </p:txBody>
      </p:sp>
    </p:spTree>
    <p:extLst>
      <p:ext uri="{BB962C8B-B14F-4D97-AF65-F5344CB8AC3E}">
        <p14:creationId xmlns:p14="http://schemas.microsoft.com/office/powerpoint/2010/main" val="316273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idea of the GLM analysis:</a:t>
            </a:r>
          </a:p>
          <a:p>
            <a:pPr marL="0" indent="0">
              <a:buNone/>
            </a:pPr>
            <a:r>
              <a:rPr lang="en-US" dirty="0"/>
              <a:t>“Given my task, what would the BOLD-signal look like?”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	Generate </a:t>
            </a:r>
            <a:r>
              <a:rPr lang="en-US" b="1" i="1" dirty="0"/>
              <a:t>hypothetical</a:t>
            </a:r>
            <a:r>
              <a:rPr lang="en-US" b="1" dirty="0"/>
              <a:t> BOLD-signal</a:t>
            </a:r>
          </a:p>
        </p:txBody>
      </p:sp>
    </p:spTree>
    <p:extLst>
      <p:ext uri="{BB962C8B-B14F-4D97-AF65-F5344CB8AC3E}">
        <p14:creationId xmlns:p14="http://schemas.microsoft.com/office/powerpoint/2010/main" val="303794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325D1-3AFC-BA47-BA2C-0CF1A7DB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2978647"/>
            <a:ext cx="11324029" cy="32218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8FDE0-247C-BA46-9FAE-52F150233F5A}"/>
              </a:ext>
            </a:extLst>
          </p:cNvPr>
          <p:cNvSpPr txBox="1"/>
          <p:nvPr/>
        </p:nvSpPr>
        <p:spPr>
          <a:xfrm>
            <a:off x="753943" y="2332316"/>
            <a:ext cx="83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1. Generate </a:t>
            </a:r>
            <a:r>
              <a:rPr lang="en-US" b="1" i="1" dirty="0"/>
              <a:t>hypothetical</a:t>
            </a:r>
            <a:r>
              <a:rPr lang="en-US" b="1" dirty="0"/>
              <a:t> BOLD-signal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6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384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Linear time invariance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AC07A-E6A8-2B4D-9A7A-D514CA6C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48" y="546250"/>
            <a:ext cx="5720275" cy="3406456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E9693-04B3-274C-9BC7-C3A6E685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3" y="4152376"/>
            <a:ext cx="8436077" cy="2613996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3695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4235011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463848" cy="419548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“Given my task, what would the BOLD-signal look like?”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Generate </a:t>
                </a:r>
                <a:r>
                  <a:rPr lang="en-US" i="1" dirty="0"/>
                  <a:t>hypothetical</a:t>
                </a:r>
                <a:r>
                  <a:rPr lang="en-US" dirty="0"/>
                  <a:t> BOLD-signal, based on your experimental design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Regress this hypothetical BOLD-signal to data in each voxel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GLM: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463848" cy="4195481"/>
              </a:xfrm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59317C-2240-6047-BDCC-C31B2AD5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3"/>
          <a:stretch/>
        </p:blipFill>
        <p:spPr>
          <a:xfrm>
            <a:off x="0" y="1907892"/>
            <a:ext cx="12192000" cy="249033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51F61-6097-9D4C-8745-80723857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3153057"/>
            <a:ext cx="6395357" cy="334994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827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0" y="2052916"/>
                <a:ext cx="7603155" cy="456419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Multiple event types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GLM: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0" y="2052916"/>
                <a:ext cx="7603155" cy="4564194"/>
              </a:xfr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D16CB-CF51-F34F-9304-91D610FC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42" y="452718"/>
            <a:ext cx="5201541" cy="51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384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result of the GLM:</a:t>
            </a:r>
          </a:p>
          <a:p>
            <a:pPr lvl="1"/>
            <a:r>
              <a:rPr lang="en-US" sz="2600" dirty="0"/>
              <a:t>For each subject, a brain map of:</a:t>
            </a:r>
          </a:p>
          <a:p>
            <a:pPr lvl="2"/>
            <a:r>
              <a:rPr lang="en-US" sz="2400" dirty="0"/>
              <a:t>For every voxel:</a:t>
            </a:r>
          </a:p>
          <a:p>
            <a:pPr lvl="3"/>
            <a:r>
              <a:rPr lang="en-US" sz="2200" dirty="0"/>
              <a:t>A beta estimate for every regressor</a:t>
            </a:r>
          </a:p>
          <a:p>
            <a:pPr lvl="3"/>
            <a:r>
              <a:rPr lang="en-US" sz="2200" dirty="0"/>
              <a:t>Variance</a:t>
            </a:r>
          </a:p>
          <a:p>
            <a:pPr lvl="2"/>
            <a:r>
              <a:rPr lang="en-US" sz="2400" dirty="0"/>
              <a:t>(contrasts)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40437-7C8B-0B41-AA48-8C8A40DC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94" y="4313582"/>
            <a:ext cx="5960876" cy="22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A640-17CC-BF44-B512-11F3B312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dead salmons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02E16-9471-394C-B6BF-ECABF287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053" y="1853248"/>
            <a:ext cx="7701809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CAEDD-96A5-624F-9224-475462DC82EA}"/>
              </a:ext>
            </a:extLst>
          </p:cNvPr>
          <p:cNvSpPr txBox="1"/>
          <p:nvPr/>
        </p:nvSpPr>
        <p:spPr>
          <a:xfrm>
            <a:off x="9867325" y="638092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Bennett et al., 2009</a:t>
            </a:r>
          </a:p>
        </p:txBody>
      </p:sp>
    </p:spTree>
    <p:extLst>
      <p:ext uri="{BB962C8B-B14F-4D97-AF65-F5344CB8AC3E}">
        <p14:creationId xmlns:p14="http://schemas.microsoft.com/office/powerpoint/2010/main" val="361908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A640-17CC-BF44-B512-11F3B312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63A9-860C-084D-825C-82026527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number of voxels:  150.000</a:t>
            </a:r>
          </a:p>
          <a:p>
            <a:r>
              <a:rPr lang="en-US" dirty="0"/>
              <a:t>Typical number of tests: …150.000</a:t>
            </a:r>
          </a:p>
          <a:p>
            <a:r>
              <a:rPr lang="en-US" dirty="0"/>
              <a:t>Chance of finding at least 1 Type 1 error: (1-0.95^150.000) </a:t>
            </a:r>
          </a:p>
          <a:p>
            <a:pPr lvl="1"/>
            <a:r>
              <a:rPr lang="en-US" dirty="0"/>
              <a:t>=~ 1.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ROI-based analyses (reduce the number of tests)</a:t>
            </a:r>
          </a:p>
          <a:p>
            <a:pPr lvl="1"/>
            <a:r>
              <a:rPr lang="en-US" dirty="0"/>
              <a:t>Gaussian random field theory</a:t>
            </a:r>
          </a:p>
          <a:p>
            <a:pPr lvl="1"/>
            <a:r>
              <a:rPr lang="en-US" dirty="0"/>
              <a:t>False discovery rate</a:t>
            </a:r>
          </a:p>
        </p:txBody>
      </p:sp>
    </p:spTree>
    <p:extLst>
      <p:ext uri="{BB962C8B-B14F-4D97-AF65-F5344CB8AC3E}">
        <p14:creationId xmlns:p14="http://schemas.microsoft.com/office/powerpoint/2010/main" val="1325344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b="1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418041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1025" name="Picture 1" descr="page54image1456">
            <a:extLst>
              <a:ext uri="{FF2B5EF4-FFF2-40B4-BE49-F238E27FC236}">
                <a16:creationId xmlns:a16="http://schemas.microsoft.com/office/drawing/2014/main" id="{4B63A8D8-8851-DF42-911E-E81DA9E8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79" y="2580238"/>
            <a:ext cx="2051870" cy="41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4image1624">
            <a:extLst>
              <a:ext uri="{FF2B5EF4-FFF2-40B4-BE49-F238E27FC236}">
                <a16:creationId xmlns:a16="http://schemas.microsoft.com/office/drawing/2014/main" id="{5ECB071E-F706-904E-B1B2-1A202A9D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2681450"/>
            <a:ext cx="53086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46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FD9B7-462A-F746-B43F-803398EC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49" y="2153401"/>
            <a:ext cx="5954508" cy="44419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66695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71F00-AE42-024B-B1BE-A284BFB4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81450"/>
            <a:ext cx="10294993" cy="398040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6457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151B5-AC95-9446-822E-59E0AAD2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30" y="2052918"/>
            <a:ext cx="6055294" cy="4671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167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970521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79EB1-B1F9-5847-A703-A2783109667D}"/>
              </a:ext>
            </a:extLst>
          </p:cNvPr>
          <p:cNvSpPr txBox="1"/>
          <p:nvPr/>
        </p:nvSpPr>
        <p:spPr>
          <a:xfrm>
            <a:off x="2414087" y="3225519"/>
            <a:ext cx="76367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“We find that many approaches in neuroscience, when used naïvely, fall short of producing a meaningful understanding.”</a:t>
            </a:r>
          </a:p>
        </p:txBody>
      </p:sp>
    </p:spTree>
    <p:extLst>
      <p:ext uri="{BB962C8B-B14F-4D97-AF65-F5344CB8AC3E}">
        <p14:creationId xmlns:p14="http://schemas.microsoft.com/office/powerpoint/2010/main" val="75102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79EB1-B1F9-5847-A703-A2783109667D}"/>
              </a:ext>
            </a:extLst>
          </p:cNvPr>
          <p:cNvSpPr txBox="1"/>
          <p:nvPr/>
        </p:nvSpPr>
        <p:spPr>
          <a:xfrm>
            <a:off x="646112" y="2953298"/>
            <a:ext cx="1078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Behavior is not “booting” vs “not booting”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Experimental psychology </a:t>
            </a:r>
            <a:r>
              <a:rPr lang="en-US" sz="2800" dirty="0"/>
              <a:t>for clever experimental design, decomposing behavior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Mathematical psychology </a:t>
            </a:r>
            <a:r>
              <a:rPr lang="en-US" sz="2800" dirty="0"/>
              <a:t>for formally modelling behavioral processes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neuroscience</a:t>
            </a:r>
          </a:p>
        </p:txBody>
      </p:sp>
    </p:spTree>
    <p:extLst>
      <p:ext uri="{BB962C8B-B14F-4D97-AF65-F5344CB8AC3E}">
        <p14:creationId xmlns:p14="http://schemas.microsoft.com/office/powerpoint/2010/main" val="389063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AB79-0209-264A-8D64-8CB9AE1EF669}"/>
              </a:ext>
            </a:extLst>
          </p:cNvPr>
          <p:cNvPicPr/>
          <p:nvPr/>
        </p:nvPicPr>
        <p:blipFill rotWithShape="1">
          <a:blip r:embed="rId2"/>
          <a:srcRect t="10841" r="50999"/>
          <a:stretch/>
        </p:blipFill>
        <p:spPr>
          <a:xfrm>
            <a:off x="261608" y="3126658"/>
            <a:ext cx="5086864" cy="235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ABD29-78EA-C140-BA68-CC13C48A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8"/>
          <a:stretch/>
        </p:blipFill>
        <p:spPr>
          <a:xfrm>
            <a:off x="6878745" y="2839807"/>
            <a:ext cx="4682763" cy="3162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D0D9BF-3A7F-BE44-8405-4E51B484D5CA}"/>
              </a:ext>
            </a:extLst>
          </p:cNvPr>
          <p:cNvCxnSpPr/>
          <p:nvPr/>
        </p:nvCxnSpPr>
        <p:spPr>
          <a:xfrm>
            <a:off x="5181600" y="4162768"/>
            <a:ext cx="1545021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14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0708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Latent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1973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Behavioral model provides latent states hypothesized to underlie activity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/>
              <p:nvPr/>
            </p:nvSpPr>
            <p:spPr>
              <a:xfrm>
                <a:off x="7540916" y="2737863"/>
                <a:ext cx="250991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916" y="2737863"/>
                <a:ext cx="2509918" cy="861774"/>
              </a:xfrm>
              <a:prstGeom prst="rect">
                <a:avLst/>
              </a:prstGeom>
              <a:blipFill>
                <a:blip r:embed="rId4"/>
                <a:stretch>
                  <a:fillRect l="-2525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4E17B-7552-814D-ADCF-073C06927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3" y="3101899"/>
            <a:ext cx="3004262" cy="300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7BF7F-03EA-9140-A3DC-C3F70F535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575" y="3464561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1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Latent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B76FB-925F-7042-8303-0F99EE26C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4" b="47867"/>
          <a:stretch/>
        </p:blipFill>
        <p:spPr>
          <a:xfrm>
            <a:off x="677516" y="2237671"/>
            <a:ext cx="4433490" cy="3264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78C9D-EE21-9E4F-ADEE-E1D928831346}"/>
              </a:ext>
            </a:extLst>
          </p:cNvPr>
          <p:cNvSpPr txBox="1"/>
          <p:nvPr/>
        </p:nvSpPr>
        <p:spPr>
          <a:xfrm>
            <a:off x="9643730" y="6091285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Cohen et al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/>
              <p:nvPr/>
            </p:nvSpPr>
            <p:spPr>
              <a:xfrm>
                <a:off x="6238831" y="3008224"/>
                <a:ext cx="250991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31" y="3008224"/>
                <a:ext cx="2509918" cy="861774"/>
              </a:xfrm>
              <a:prstGeom prst="rect">
                <a:avLst/>
              </a:prstGeom>
              <a:blipFill>
                <a:blip r:embed="rId4"/>
                <a:stretch>
                  <a:fillRect l="-201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61A87EE-FBA7-DB4F-8751-77F4D8DDF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7" t="3275" r="4190" b="18"/>
          <a:stretch/>
        </p:blipFill>
        <p:spPr>
          <a:xfrm>
            <a:off x="6315821" y="1648710"/>
            <a:ext cx="5263118" cy="444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BA144-027C-9E4C-B61F-58953FD63150}"/>
              </a:ext>
            </a:extLst>
          </p:cNvPr>
          <p:cNvSpPr txBox="1"/>
          <p:nvPr/>
        </p:nvSpPr>
        <p:spPr>
          <a:xfrm>
            <a:off x="643169" y="609128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et al (2006)</a:t>
            </a:r>
          </a:p>
        </p:txBody>
      </p:sp>
    </p:spTree>
    <p:extLst>
      <p:ext uri="{BB962C8B-B14F-4D97-AF65-F5344CB8AC3E}">
        <p14:creationId xmlns:p14="http://schemas.microsoft.com/office/powerpoint/2010/main" val="1039296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299296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9353F-4B0C-C64B-A7B5-4C4095DC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150658"/>
            <a:ext cx="8901906" cy="24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0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7FB5-7425-D44B-977D-A289DE30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8" y="2515143"/>
            <a:ext cx="5805669" cy="421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13C09-C8F2-4B4D-802E-AC170D0E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83"/>
          <a:stretch/>
        </p:blipFill>
        <p:spPr>
          <a:xfrm>
            <a:off x="7165145" y="2515143"/>
            <a:ext cx="4754880" cy="4218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A1E0C-3222-464D-AA91-62E4156D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20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13C09-C8F2-4B4D-802E-AC170D0E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83"/>
          <a:stretch/>
        </p:blipFill>
        <p:spPr>
          <a:xfrm>
            <a:off x="7165145" y="2515143"/>
            <a:ext cx="4754880" cy="421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3256B-325B-EC46-BF42-B12830C1A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79"/>
          <a:stretch/>
        </p:blipFill>
        <p:spPr>
          <a:xfrm>
            <a:off x="1103312" y="2603769"/>
            <a:ext cx="2817524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B148A-5ECF-1543-B52C-4A01D82B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19954-B160-074C-9192-9EA79BF6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91" y="2302416"/>
            <a:ext cx="5251383" cy="4511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608D8-15B6-C74F-BEC6-916085CE38E9}"/>
              </a:ext>
            </a:extLst>
          </p:cNvPr>
          <p:cNvSpPr txBox="1"/>
          <p:nvPr/>
        </p:nvSpPr>
        <p:spPr>
          <a:xfrm>
            <a:off x="872836" y="3948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3B926-CB61-FD40-BE57-C375679F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21" y="1423076"/>
            <a:ext cx="4970636" cy="2818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What are we measuring?</a:t>
            </a:r>
            <a:br>
              <a:rPr lang="en-US" dirty="0"/>
            </a:br>
            <a:r>
              <a:rPr lang="en-US" sz="2400" dirty="0"/>
              <a:t>(a </a:t>
            </a:r>
            <a:r>
              <a:rPr lang="en-US" sz="2400" i="1" dirty="0"/>
              <a:t>very</a:t>
            </a:r>
            <a:r>
              <a:rPr lang="en-US" sz="2400" dirty="0"/>
              <a:t> short summary)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41343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Magnetic properties of the brain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Hydrogen atoms align with </a:t>
            </a:r>
          </a:p>
          <a:p>
            <a:pPr marL="0" indent="0">
              <a:buNone/>
            </a:pPr>
            <a:r>
              <a:rPr lang="en-US" dirty="0"/>
              <a:t>strong magnetic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Brought in high energy state by scanner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Release of energy is measured, and depends on:</a:t>
            </a:r>
          </a:p>
          <a:p>
            <a:pPr marL="0" indent="0">
              <a:buNone/>
            </a:pPr>
            <a:r>
              <a:rPr lang="en-US" dirty="0"/>
              <a:t>	- Tissue and surroundings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b="1" dirty="0"/>
              <a:t>Oxygenation</a:t>
            </a:r>
          </a:p>
        </p:txBody>
      </p:sp>
      <p:pic>
        <p:nvPicPr>
          <p:cNvPr id="1026" name="Picture 2" descr="https://player.slideplayer.com/11/3279596/data/images/img20.jpg">
            <a:extLst>
              <a:ext uri="{FF2B5EF4-FFF2-40B4-BE49-F238E27FC236}">
                <a16:creationId xmlns:a16="http://schemas.microsoft.com/office/drawing/2014/main" id="{A4A8776F-D690-D846-9502-330D9391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52" y="1251288"/>
            <a:ext cx="2617476" cy="28973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lideplayer.com/slide/3279596/11/images/13/What+happens+if+spins+fall+down.jpg">
            <a:extLst>
              <a:ext uri="{FF2B5EF4-FFF2-40B4-BE49-F238E27FC236}">
                <a16:creationId xmlns:a16="http://schemas.microsoft.com/office/drawing/2014/main" id="{F76F63ED-DE86-494C-B864-C80580735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31192" r="3707" b="14967"/>
          <a:stretch/>
        </p:blipFill>
        <p:spPr bwMode="auto">
          <a:xfrm>
            <a:off x="6412923" y="1423076"/>
            <a:ext cx="5410334" cy="236094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8C5F8C-F450-EC42-AD4B-EC74340A7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531" y="3972112"/>
            <a:ext cx="3952985" cy="26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B148A-5ECF-1543-B52C-4A01D82B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C66F0-D3EE-424B-BEF7-C6972D51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603769"/>
            <a:ext cx="5588000" cy="407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3E24C-81E3-ED45-BB52-EB817FC8D295}"/>
              </a:ext>
            </a:extLst>
          </p:cNvPr>
          <p:cNvSpPr txBox="1"/>
          <p:nvPr/>
        </p:nvSpPr>
        <p:spPr>
          <a:xfrm>
            <a:off x="7400260" y="2775098"/>
            <a:ext cx="4688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difference approach:</a:t>
            </a:r>
          </a:p>
          <a:p>
            <a:r>
              <a:rPr lang="en-US" dirty="0"/>
              <a:t>Correlation between striatum activity and cognitive model parameter estimates</a:t>
            </a:r>
          </a:p>
        </p:txBody>
      </p:sp>
    </p:spTree>
    <p:extLst>
      <p:ext uri="{BB962C8B-B14F-4D97-AF65-F5344CB8AC3E}">
        <p14:creationId xmlns:p14="http://schemas.microsoft.com/office/powerpoint/2010/main" val="2992012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88670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b="1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25790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 model-based cognitive neuroscientist, you need to work with:</a:t>
            </a:r>
          </a:p>
          <a:p>
            <a:pPr marL="0" indent="0">
              <a:buNone/>
            </a:pPr>
            <a:r>
              <a:rPr lang="en-US" dirty="0"/>
              <a:t>	1. Statistical models of behavior</a:t>
            </a:r>
          </a:p>
          <a:p>
            <a:pPr marL="0" indent="0">
              <a:buNone/>
            </a:pPr>
            <a:r>
              <a:rPr lang="en-US" dirty="0"/>
              <a:t>	2. Statistical models of neural data</a:t>
            </a:r>
          </a:p>
          <a:p>
            <a:pPr marL="0" indent="0">
              <a:buNone/>
            </a:pPr>
            <a:r>
              <a:rPr lang="en-US" dirty="0"/>
              <a:t>	3. Cognitive models of behavior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SPSS doesn’t do (all of) this, so you’ll be coding a lot</a:t>
            </a:r>
          </a:p>
        </p:txBody>
      </p:sp>
    </p:spTree>
    <p:extLst>
      <p:ext uri="{BB962C8B-B14F-4D97-AF65-F5344CB8AC3E}">
        <p14:creationId xmlns:p14="http://schemas.microsoft.com/office/powerpoint/2010/main" val="3266889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Language options</a:t>
            </a:r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Afbeeldingsresultaat voor matlab">
            <a:extLst>
              <a:ext uri="{FF2B5EF4-FFF2-40B4-BE49-F238E27FC236}">
                <a16:creationId xmlns:a16="http://schemas.microsoft.com/office/drawing/2014/main" id="{A4E72AAC-207B-A241-B3EC-0E9A4BA6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31" y="3028669"/>
            <a:ext cx="3376613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Afbeeldingsresultaat voor R">
            <a:extLst>
              <a:ext uri="{FF2B5EF4-FFF2-40B4-BE49-F238E27FC236}">
                <a16:creationId xmlns:a16="http://schemas.microsoft.com/office/drawing/2014/main" id="{A8610830-FE3E-2846-8131-5CB1EFA4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70" y="1894990"/>
            <a:ext cx="2907461" cy="22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9C5C2-C6D6-1F42-88F3-E7243BDA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09" y="4360573"/>
            <a:ext cx="6246078" cy="21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4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Why Python?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Very good from a software perspective</a:t>
            </a:r>
          </a:p>
          <a:p>
            <a:pPr lvl="1">
              <a:buFontTx/>
              <a:buChar char="-"/>
            </a:pPr>
            <a:r>
              <a:rPr lang="en-US" dirty="0"/>
              <a:t>Object-oriented</a:t>
            </a:r>
          </a:p>
          <a:p>
            <a:pPr lvl="1">
              <a:buFontTx/>
              <a:buChar char="-"/>
            </a:pPr>
            <a:r>
              <a:rPr lang="en-US" dirty="0"/>
              <a:t>Easy to read and code</a:t>
            </a:r>
          </a:p>
          <a:p>
            <a:pPr>
              <a:buFontTx/>
              <a:buChar char="-"/>
            </a:pPr>
            <a:r>
              <a:rPr lang="en-US" dirty="0"/>
              <a:t>Momentum in neuroscience</a:t>
            </a:r>
          </a:p>
          <a:p>
            <a:pPr>
              <a:buFontTx/>
              <a:buChar char="-"/>
            </a:pPr>
            <a:r>
              <a:rPr lang="en-US" dirty="0"/>
              <a:t>Many useful scientific libraries available</a:t>
            </a:r>
          </a:p>
          <a:p>
            <a:pPr>
              <a:buFontTx/>
              <a:buChar char="-"/>
            </a:pPr>
            <a:r>
              <a:rPr lang="en-US" dirty="0"/>
              <a:t>Open-source, free (no tax money going to software companies)</a:t>
            </a:r>
          </a:p>
          <a:p>
            <a:pPr>
              <a:buFontTx/>
              <a:buChar char="-"/>
            </a:pPr>
            <a:r>
              <a:rPr lang="en-US" sz="1800" dirty="0"/>
              <a:t>(Developed in Amsterdam)</a:t>
            </a:r>
          </a:p>
          <a:p>
            <a:pPr>
              <a:buFontTx/>
              <a:buChar char="-"/>
            </a:pPr>
            <a:r>
              <a:rPr lang="en-US" dirty="0"/>
              <a:t>Development Community</a:t>
            </a:r>
            <a:endParaRPr lang="en-US" sz="1800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85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Why Python?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Very good from a software perspective</a:t>
            </a:r>
          </a:p>
          <a:p>
            <a:pPr lvl="1">
              <a:buFontTx/>
              <a:buChar char="-"/>
            </a:pPr>
            <a:r>
              <a:rPr lang="en-US" dirty="0"/>
              <a:t>Object-oriented</a:t>
            </a:r>
          </a:p>
          <a:p>
            <a:pPr lvl="1">
              <a:buFontTx/>
              <a:buChar char="-"/>
            </a:pPr>
            <a:r>
              <a:rPr lang="en-US" dirty="0"/>
              <a:t>Easy to read and code</a:t>
            </a:r>
          </a:p>
          <a:p>
            <a:pPr>
              <a:buFontTx/>
              <a:buChar char="-"/>
            </a:pPr>
            <a:r>
              <a:rPr lang="en-US" dirty="0"/>
              <a:t>Momentum in neuroscience</a:t>
            </a:r>
          </a:p>
          <a:p>
            <a:pPr>
              <a:buFontTx/>
              <a:buChar char="-"/>
            </a:pPr>
            <a:r>
              <a:rPr lang="en-US" b="1" dirty="0"/>
              <a:t>Many useful scientific libraries available</a:t>
            </a:r>
          </a:p>
          <a:p>
            <a:pPr>
              <a:buFontTx/>
              <a:buChar char="-"/>
            </a:pPr>
            <a:r>
              <a:rPr lang="en-US" dirty="0"/>
              <a:t>Open-source, free (no tax money going to software companies)</a:t>
            </a:r>
          </a:p>
          <a:p>
            <a:pPr>
              <a:buFontTx/>
              <a:buChar char="-"/>
            </a:pPr>
            <a:r>
              <a:rPr lang="en-US" sz="1800" dirty="0"/>
              <a:t>(Developed in Amsterdam)</a:t>
            </a:r>
          </a:p>
          <a:p>
            <a:pPr>
              <a:buFontTx/>
              <a:buChar char="-"/>
            </a:pPr>
            <a:r>
              <a:rPr lang="en-US" dirty="0"/>
              <a:t>Development Community</a:t>
            </a:r>
            <a:endParaRPr lang="en-US" sz="1800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EFF55-0F6E-6843-8C1A-C7B01AAF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23" y="92233"/>
            <a:ext cx="1293799" cy="1509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FC546-57A7-9B4B-91A2-A414BAB3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22" y="70241"/>
            <a:ext cx="7593623" cy="1476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BCE3C-81DE-9D49-A09A-D4908E6D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56" y="1665568"/>
            <a:ext cx="22860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198F8-5FB1-AD4E-A595-8CFE9B508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1" y="3449375"/>
            <a:ext cx="11034347" cy="2477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A240F7-9AD5-1A48-9AEF-95CBFCAE4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111" y="1620572"/>
            <a:ext cx="8649188" cy="1701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02746-DCD3-6E4A-8E47-8EED41A0A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6166367"/>
            <a:ext cx="2082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5849E9-F871-1744-AFD8-47C6F0FA7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931" y="5955757"/>
            <a:ext cx="4648200" cy="787400"/>
          </a:xfrm>
          <a:prstGeom prst="rect">
            <a:avLst/>
          </a:prstGeom>
        </p:spPr>
      </p:pic>
      <p:pic>
        <p:nvPicPr>
          <p:cNvPr id="1026" name="Picture 2" descr="https://proxy.duckduckgo.com/iu/?u=https%3A%2F%2Ftse3.mm.bing.net%2Fth%3Fid%3DOIP.b6vn4MiFwGcDB7ezZeZAUAHaDv%26pid%3DApi&amp;f=1">
            <a:hlinkClick r:id="rId9"/>
            <a:extLst>
              <a:ext uri="{FF2B5EF4-FFF2-40B4-BE49-F238E27FC236}">
                <a16:creationId xmlns:a16="http://schemas.microsoft.com/office/drawing/2014/main" id="{56CA15BD-F669-8244-81F3-635CDBDB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04" y="5580453"/>
            <a:ext cx="2443522" cy="123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8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Today’s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4 notebooks</a:t>
            </a:r>
            <a:r>
              <a:rPr lang="en-US" sz="1800" dirty="0"/>
              <a:t>:</a:t>
            </a:r>
          </a:p>
          <a:p>
            <a:pPr lvl="1">
              <a:buFontTx/>
              <a:buChar char="-"/>
            </a:pPr>
            <a:r>
              <a:rPr lang="en-US" dirty="0"/>
              <a:t>Pre-processing fMRI data</a:t>
            </a:r>
          </a:p>
          <a:p>
            <a:pPr lvl="1">
              <a:buFontTx/>
              <a:buChar char="-"/>
            </a:pPr>
            <a:r>
              <a:rPr lang="en-US" dirty="0"/>
              <a:t>Modelling behavioral data (actually R)</a:t>
            </a:r>
          </a:p>
          <a:p>
            <a:pPr lvl="1">
              <a:buFontTx/>
              <a:buChar char="-"/>
            </a:pPr>
            <a:r>
              <a:rPr lang="en-US" dirty="0"/>
              <a:t>Extracting signal from a ROI</a:t>
            </a:r>
          </a:p>
          <a:p>
            <a:pPr lvl="1">
              <a:buFontTx/>
              <a:buChar char="-"/>
            </a:pPr>
            <a:r>
              <a:rPr lang="en-US" dirty="0"/>
              <a:t>Model-based analysis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What are we measuring?</a:t>
            </a:r>
            <a:br>
              <a:rPr lang="en-US" dirty="0">
                <a:effectLst/>
              </a:rPr>
            </a:br>
            <a:r>
              <a:rPr lang="en-US" sz="2400" dirty="0">
                <a:effectLst/>
              </a:rPr>
              <a:t>(a </a:t>
            </a:r>
            <a:r>
              <a:rPr lang="en-US" sz="2400" i="1" dirty="0">
                <a:effectLst/>
              </a:rPr>
              <a:t>very</a:t>
            </a:r>
            <a:r>
              <a:rPr lang="en-US" sz="2400" dirty="0">
                <a:effectLst/>
              </a:rPr>
              <a:t> short summary</a:t>
            </a:r>
            <a:r>
              <a:rPr lang="en-US" sz="24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F7520E-1A55-4844-8AF8-F155035EE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56"/>
          <a:stretch/>
        </p:blipFill>
        <p:spPr>
          <a:xfrm>
            <a:off x="1224845" y="1829447"/>
            <a:ext cx="4362808" cy="436434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9969F-9288-414B-871F-64F765E5D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87" y="1829447"/>
            <a:ext cx="5529879" cy="4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83D2E-12D3-B543-BCC7-C3DC1F86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68" y="1093953"/>
            <a:ext cx="4280023" cy="5722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0C520-00C8-A346-8CD8-FEFEF4DC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17" y="1135694"/>
            <a:ext cx="5659983" cy="5638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What are we measuring?</a:t>
            </a:r>
            <a:br>
              <a:rPr lang="en-US" dirty="0">
                <a:effectLst/>
              </a:rPr>
            </a:br>
            <a:r>
              <a:rPr lang="en-US" sz="2400" dirty="0">
                <a:effectLst/>
              </a:rPr>
              <a:t>(a </a:t>
            </a:r>
            <a:r>
              <a:rPr lang="en-US" sz="2400" i="1" dirty="0">
                <a:effectLst/>
              </a:rPr>
              <a:t>very</a:t>
            </a:r>
            <a:r>
              <a:rPr lang="en-US" sz="2400" dirty="0">
                <a:effectLst/>
              </a:rPr>
              <a:t> short summary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A09B7-FB83-4E40-B1D9-00D97843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BOLD really a proxy for neural activity?</a:t>
            </a:r>
          </a:p>
          <a:p>
            <a:endParaRPr lang="en-US" dirty="0"/>
          </a:p>
          <a:p>
            <a:r>
              <a:rPr lang="en-US" dirty="0" err="1"/>
              <a:t>Logothetis</a:t>
            </a:r>
            <a:r>
              <a:rPr lang="en-US" dirty="0"/>
              <a:t> (2001): </a:t>
            </a:r>
            <a:br>
              <a:rPr lang="en-US" dirty="0"/>
            </a:br>
            <a:r>
              <a:rPr lang="en-US" dirty="0"/>
              <a:t>Intracortical recordings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Lee et al. (2010):</a:t>
            </a:r>
          </a:p>
          <a:p>
            <a:pPr marL="0" indent="0">
              <a:buNone/>
            </a:pPr>
            <a:r>
              <a:rPr lang="en-US" dirty="0"/>
              <a:t>     Optogenetics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DD3A07-60A5-FC4C-8769-A4ACDC1D3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98" b="28995"/>
          <a:stretch/>
        </p:blipFill>
        <p:spPr>
          <a:xfrm>
            <a:off x="5162384" y="2263733"/>
            <a:ext cx="6937803" cy="45525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486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b="1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8DDC6-60A7-F544-AED1-0461B386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58" y="4533038"/>
            <a:ext cx="5960876" cy="22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collection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fMRI session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Localizer (2 min)</a:t>
            </a:r>
          </a:p>
          <a:p>
            <a:pPr>
              <a:buFontTx/>
              <a:buChar char="-"/>
            </a:pPr>
            <a:r>
              <a:rPr lang="en-US" dirty="0"/>
              <a:t>Structural scan (8-10 min)</a:t>
            </a:r>
          </a:p>
          <a:p>
            <a:pPr>
              <a:buFontTx/>
              <a:buChar char="-"/>
            </a:pPr>
            <a:r>
              <a:rPr lang="en-US" dirty="0"/>
              <a:t>Task (30-60 min)</a:t>
            </a:r>
          </a:p>
          <a:p>
            <a:pPr>
              <a:buFontTx/>
              <a:buChar char="-"/>
            </a:pPr>
            <a:r>
              <a:rPr lang="en-US" dirty="0"/>
              <a:t>Field map (5 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955E7-46A5-8A43-A284-06ECBBD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5" y="1853248"/>
            <a:ext cx="2602752" cy="195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3DA21-B39F-454C-8ADF-88C67867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687" y="3905147"/>
            <a:ext cx="2605921" cy="2342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6175F-C099-F64C-9C15-9DDE7F368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93" y="2740958"/>
            <a:ext cx="1941606" cy="1959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F6D5C-B848-5E4D-87EB-2C8E3EE9B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346" y="3035191"/>
            <a:ext cx="1941606" cy="1959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64C5E-EB58-3F41-BEF2-6C1E3AAB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85" y="3329423"/>
            <a:ext cx="1941606" cy="1959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26BE6-C07E-EF47-B5EA-DD70C914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831" y="3705465"/>
            <a:ext cx="1941606" cy="1959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58854C-4451-8F48-8B6D-8FE6EFFFAF40}"/>
              </a:ext>
            </a:extLst>
          </p:cNvPr>
          <p:cNvSpPr txBox="1"/>
          <p:nvPr/>
        </p:nvSpPr>
        <p:spPr>
          <a:xfrm>
            <a:off x="4919333" y="1368162"/>
            <a:ext cx="40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scan (~1mm isotropic)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8E2595-8977-A842-ACA6-61A3AF19F1A1}"/>
              </a:ext>
            </a:extLst>
          </p:cNvPr>
          <p:cNvSpPr txBox="1"/>
          <p:nvPr/>
        </p:nvSpPr>
        <p:spPr>
          <a:xfrm>
            <a:off x="8378418" y="1994792"/>
            <a:ext cx="385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scan (~3mm isotropic)</a:t>
            </a:r>
          </a:p>
          <a:p>
            <a:r>
              <a:rPr lang="en-US" dirty="0"/>
              <a:t>Every TR (~ 2 seconds)</a:t>
            </a:r>
          </a:p>
        </p:txBody>
      </p:sp>
    </p:spTree>
    <p:extLst>
      <p:ext uri="{BB962C8B-B14F-4D97-AF65-F5344CB8AC3E}">
        <p14:creationId xmlns:p14="http://schemas.microsoft.com/office/powerpoint/2010/main" val="431882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{3EE533EB-51A9-214F-907D-ED002E5774CF}tf10001062</Template>
  <TotalTime>6139</TotalTime>
  <Words>1439</Words>
  <Application>Microsoft Macintosh PowerPoint</Application>
  <PresentationFormat>Widescreen</PresentationFormat>
  <Paragraphs>379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Century Gothic</vt:lpstr>
      <vt:lpstr>Wingdings 3</vt:lpstr>
      <vt:lpstr>Ion</vt:lpstr>
      <vt:lpstr>Model-based functional Magnetic Resonance Imaging</vt:lpstr>
      <vt:lpstr>Outline Today</vt:lpstr>
      <vt:lpstr>Outline Lecture</vt:lpstr>
      <vt:lpstr>Outline Lecture</vt:lpstr>
      <vt:lpstr>What are we measuring? (a very short summary)</vt:lpstr>
      <vt:lpstr>What are we measuring? (a very short summary)</vt:lpstr>
      <vt:lpstr>What are we measuring? (a very short summary)</vt:lpstr>
      <vt:lpstr>Outline Lecture</vt:lpstr>
      <vt:lpstr>Data collection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Outline Lecture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Beware of dead salmons</vt:lpstr>
      <vt:lpstr>Multiple comparisons</vt:lpstr>
      <vt:lpstr>Outline Lecture</vt:lpstr>
      <vt:lpstr>Model-based analyses</vt:lpstr>
      <vt:lpstr>Model-based analyses</vt:lpstr>
      <vt:lpstr>Model-based analyses</vt:lpstr>
      <vt:lpstr>Model-based analyses</vt:lpstr>
      <vt:lpstr>Model-based analyses</vt:lpstr>
      <vt:lpstr>Model-based analyses</vt:lpstr>
      <vt:lpstr>Model-based analyses Approaches</vt:lpstr>
      <vt:lpstr>Model-based analyses Approaches</vt:lpstr>
      <vt:lpstr>Model-based analyses Latent input</vt:lpstr>
      <vt:lpstr>Model-based analyses Latent input</vt:lpstr>
      <vt:lpstr>Model-based analyses Approaches</vt:lpstr>
      <vt:lpstr>Model-based analyses Two-stage neural</vt:lpstr>
      <vt:lpstr>Model-based analyses Two-stage neural</vt:lpstr>
      <vt:lpstr>Model-based analyses Two-stage neural</vt:lpstr>
      <vt:lpstr>Model-based analyses Two-stage neural</vt:lpstr>
      <vt:lpstr>Model-based analyses Approaches</vt:lpstr>
      <vt:lpstr>Model-based analyses</vt:lpstr>
      <vt:lpstr>Python for neuroscience</vt:lpstr>
      <vt:lpstr>Python for neuroscience Language options</vt:lpstr>
      <vt:lpstr>Python for neuroscience Why Python?</vt:lpstr>
      <vt:lpstr>Python for neuroscience Why Python? </vt:lpstr>
      <vt:lpstr>Python for neuroscience 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functional Magnetic Resonance imaging</dc:title>
  <dc:creator>SM</dc:creator>
  <cp:lastModifiedBy>Steven Miletić</cp:lastModifiedBy>
  <cp:revision>176</cp:revision>
  <dcterms:created xsi:type="dcterms:W3CDTF">2018-07-10T07:54:40Z</dcterms:created>
  <dcterms:modified xsi:type="dcterms:W3CDTF">2024-08-02T07:00:06Z</dcterms:modified>
</cp:coreProperties>
</file>